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81" r:id="rId5"/>
    <p:sldId id="257" r:id="rId6"/>
    <p:sldId id="258" r:id="rId7"/>
    <p:sldId id="259" r:id="rId8"/>
    <p:sldId id="260" r:id="rId9"/>
    <p:sldId id="261" r:id="rId10"/>
    <p:sldId id="262" r:id="rId11"/>
    <p:sldId id="263" r:id="rId12"/>
    <p:sldId id="271" r:id="rId13"/>
    <p:sldId id="264" r:id="rId14"/>
    <p:sldId id="265" r:id="rId15"/>
    <p:sldId id="266" r:id="rId16"/>
    <p:sldId id="267" r:id="rId17"/>
    <p:sldId id="268" r:id="rId18"/>
    <p:sldId id="269" r:id="rId19"/>
    <p:sldId id="270" r:id="rId20"/>
    <p:sldId id="272" r:id="rId21"/>
    <p:sldId id="280" r:id="rId22"/>
    <p:sldId id="282" r:id="rId23"/>
    <p:sldId id="284"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7" d="100"/>
          <a:sy n="77" d="100"/>
        </p:scale>
        <p:origin x="835"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27F8DF2-8BE9-4BE7-B3F6-A8B5AE9028F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27F8DF2-8BE9-4BE7-B3F6-A8B5AE9028F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27F8DF2-8BE9-4BE7-B3F6-A8B5AE9028F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27F8DF2-8BE9-4BE7-B3F6-A8B5AE9028F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27F8DF2-8BE9-4BE7-B3F6-A8B5AE9028F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27F8DF2-8BE9-4BE7-B3F6-A8B5AE9028F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27F8DF2-8BE9-4BE7-B3F6-A8B5AE9028F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27F8DF2-8BE9-4BE7-B3F6-A8B5AE9028F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27F8DF2-8BE9-4BE7-B3F6-A8B5AE9028F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F8DF2-8BE9-4BE7-B3F6-A8B5AE9028F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27F8DF2-8BE9-4BE7-B3F6-A8B5AE9028F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27F8DF2-8BE9-4BE7-B3F6-A8B5AE9028F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27F8DF2-8BE9-4BE7-B3F6-A8B5AE9028F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27F8DF2-8BE9-4BE7-B3F6-A8B5AE9028F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27F8DF2-8BE9-4BE7-B3F6-A8B5AE9028F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27F8DF2-8BE9-4BE7-B3F6-A8B5AE9028F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27F8DF2-8BE9-4BE7-B3F6-A8B5AE9028F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27F8DF2-8BE9-4BE7-B3F6-A8B5AE9028F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27F8DF2-8BE9-4BE7-B3F6-A8B5AE9028F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F8DF2-8BE9-4BE7-B3F6-A8B5AE9028F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27F8DF2-8BE9-4BE7-B3F6-A8B5AE9028F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27F8DF2-8BE9-4BE7-B3F6-A8B5AE9028F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FF0EDA-E7E7-484E-A8C5-518BA92739C0}"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7F8DF2-8BE9-4BE7-B3F6-A8B5AE9028F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FF0EDA-E7E7-484E-A8C5-518BA92739C0}"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7F8DF2-8BE9-4BE7-B3F6-A8B5AE9028FB}"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FF0EDA-E7E7-484E-A8C5-518BA92739C0}"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bwMode="auto">
          <a:xfrm>
            <a:off x="4397778" y="938398"/>
            <a:ext cx="3396443"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R="11430" algn="ctr"/>
            <a:r>
              <a:rPr lang="en-US" sz="4800" b="1" dirty="0">
                <a:effectLst/>
                <a:latin typeface="Trebuchet MS" panose="020B0603020202020204" pitchFamily="34" charset="0"/>
              </a:rPr>
              <a:t>PROG</a:t>
            </a:r>
            <a:r>
              <a:rPr lang="en-US" sz="4800" b="1" spc="-15" dirty="0">
                <a:effectLst/>
                <a:latin typeface="Trebuchet MS" panose="020B0603020202020204" pitchFamily="34" charset="0"/>
              </a:rPr>
              <a:t> </a:t>
            </a:r>
            <a:r>
              <a:rPr lang="en-US" sz="4800" b="1" spc="-20" dirty="0">
                <a:effectLst/>
                <a:latin typeface="Trebuchet MS" panose="020B0603020202020204" pitchFamily="34" charset="0"/>
              </a:rPr>
              <a:t>8460</a:t>
            </a:r>
            <a:br>
              <a:rPr lang="en-US" sz="4800" b="1" dirty="0">
                <a:effectLst/>
                <a:latin typeface="Trebuchet MS" panose="020B0603020202020204" pitchFamily="34" charset="0"/>
              </a:rPr>
            </a:br>
            <a:r>
              <a:rPr lang="en-US" sz="4800" b="1" dirty="0">
                <a:effectLst/>
                <a:latin typeface="Trebuchet MS" panose="020B0603020202020204" pitchFamily="34" charset="0"/>
              </a:rPr>
              <a:t>Final</a:t>
            </a:r>
            <a:r>
              <a:rPr lang="en-US" sz="4800" b="1" spc="-10" dirty="0">
                <a:effectLst/>
                <a:latin typeface="Trebuchet MS" panose="020B0603020202020204" pitchFamily="34" charset="0"/>
              </a:rPr>
              <a:t> </a:t>
            </a:r>
            <a:r>
              <a:rPr lang="en-US" sz="4800" b="1" spc="-20" dirty="0">
                <a:effectLst/>
                <a:latin typeface="Trebuchet MS" panose="020B0603020202020204" pitchFamily="34" charset="0"/>
              </a:rPr>
              <a:t>Exam</a:t>
            </a:r>
            <a:endParaRPr lang="en-US" sz="4800" b="1" dirty="0">
              <a:effectLst/>
              <a:latin typeface="Trebuchet MS" panose="020B0603020202020204" pitchFamily="34" charset="0"/>
            </a:endParaRPr>
          </a:p>
        </p:txBody>
      </p:sp>
      <p:sp>
        <p:nvSpPr>
          <p:cNvPr id="2" name="Rectangle 2"/>
          <p:cNvSpPr txBox="1">
            <a:spLocks noChangeArrowheads="1"/>
          </p:cNvSpPr>
          <p:nvPr/>
        </p:nvSpPr>
        <p:spPr bwMode="auto">
          <a:xfrm>
            <a:off x="634046" y="2678716"/>
            <a:ext cx="1092390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00" b="1" i="0" dirty="0">
                <a:solidFill>
                  <a:srgbClr val="000000"/>
                </a:solidFill>
                <a:effectLst/>
                <a:latin typeface="Trebuchet MS" panose="020B0603020202020204" pitchFamily="34" charset="0"/>
                <a:cs typeface="Trebuchet MS" panose="020B0603020202020204" pitchFamily="34" charset="0"/>
              </a:rPr>
              <a:t>Web Analytics and Business Intelligence Tools</a:t>
            </a:r>
            <a:endParaRPr lang="en-US" sz="4000" b="1" i="0" dirty="0">
              <a:solidFill>
                <a:srgbClr val="000000"/>
              </a:solidFill>
              <a:effectLst/>
              <a:latin typeface="Trebuchet MS" panose="020B0603020202020204" pitchFamily="34" charset="0"/>
              <a:cs typeface="Trebuchet MS" panose="020B0603020202020204" pitchFamily="34" charset="0"/>
            </a:endParaRPr>
          </a:p>
        </p:txBody>
      </p:sp>
      <p:sp>
        <p:nvSpPr>
          <p:cNvPr id="3" name="Rectangle 2"/>
          <p:cNvSpPr txBox="1">
            <a:spLocks noChangeArrowheads="1"/>
          </p:cNvSpPr>
          <p:nvPr/>
        </p:nvSpPr>
        <p:spPr bwMode="auto">
          <a:xfrm>
            <a:off x="599789" y="3709196"/>
            <a:ext cx="10992433"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R="11430"/>
            <a:r>
              <a:rPr lang="en-US" sz="4800" b="1" dirty="0">
                <a:latin typeface="Trebuchet MS" panose="020B0603020202020204" pitchFamily="34" charset="0"/>
              </a:rPr>
              <a:t>Obiora Felix Ukwuani_8984289_Final</a:t>
            </a:r>
            <a:endParaRPr lang="en-US" sz="4800" b="1" dirty="0">
              <a:latin typeface="Trebuchet MS" panose="020B0603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Covid Activity Dashboard with Filters</a:t>
            </a:r>
            <a:endParaRPr lang="en-US" sz="2800" b="1" dirty="0">
              <a:latin typeface="+mn-lt"/>
            </a:endParaRPr>
          </a:p>
        </p:txBody>
      </p:sp>
      <p:sp>
        <p:nvSpPr>
          <p:cNvPr id="13" name="TextBox 12"/>
          <p:cNvSpPr txBox="1"/>
          <p:nvPr/>
        </p:nvSpPr>
        <p:spPr>
          <a:xfrm>
            <a:off x="189272" y="1406246"/>
            <a:ext cx="3021068" cy="2542363"/>
          </a:xfrm>
          <a:prstGeom prst="rect">
            <a:avLst/>
          </a:prstGeom>
          <a:noFill/>
        </p:spPr>
        <p:txBody>
          <a:bodyPr wrap="square">
            <a:spAutoFit/>
          </a:bodyPr>
          <a:lstStyle/>
          <a:p>
            <a:pPr>
              <a:lnSpc>
                <a:spcPct val="150000"/>
              </a:lnSpc>
            </a:pPr>
            <a:r>
              <a:rPr lang="en-US" b="1" dirty="0"/>
              <a:t>An interactive dashboard that allows stakeholders to explore COVID-19 data dynamically using filters like date range, continent, and country.</a:t>
            </a:r>
            <a:endParaRPr lang="en-US" b="1" dirty="0"/>
          </a:p>
        </p:txBody>
      </p:sp>
      <p:pic>
        <p:nvPicPr>
          <p:cNvPr id="4" name="Picture 3"/>
          <p:cNvPicPr>
            <a:picLocks noChangeAspect="1"/>
          </p:cNvPicPr>
          <p:nvPr/>
        </p:nvPicPr>
        <p:blipFill>
          <a:blip r:embed="rId1"/>
          <a:stretch>
            <a:fillRect/>
          </a:stretch>
        </p:blipFill>
        <p:spPr>
          <a:xfrm>
            <a:off x="3369365" y="1772894"/>
            <a:ext cx="8633792" cy="48565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8864" y="483927"/>
            <a:ext cx="9714271" cy="646331"/>
          </a:xfrm>
          <a:prstGeom prst="rect">
            <a:avLst/>
          </a:prstGeom>
          <a:noFill/>
        </p:spPr>
        <p:txBody>
          <a:bodyPr wrap="square">
            <a:spAutoFit/>
          </a:bodyPr>
          <a:lstStyle/>
          <a:p>
            <a:pPr algn="ctr"/>
            <a:r>
              <a:rPr lang="en-US" sz="3600" b="1" dirty="0"/>
              <a:t>Online Sales Performance Analysis</a:t>
            </a:r>
            <a:endParaRPr lang="en-US" sz="3600" b="1" dirty="0"/>
          </a:p>
        </p:txBody>
      </p:sp>
      <p:sp>
        <p:nvSpPr>
          <p:cNvPr id="5" name="Rectangle 1"/>
          <p:cNvSpPr>
            <a:spLocks noChangeArrowheads="1"/>
          </p:cNvSpPr>
          <p:nvPr/>
        </p:nvSpPr>
        <p:spPr bwMode="auto">
          <a:xfrm>
            <a:off x="1157699" y="1750656"/>
            <a:ext cx="9876600" cy="335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50000"/>
              </a:lnSpc>
              <a:spcBef>
                <a:spcPct val="0"/>
              </a:spcBef>
              <a:spcAft>
                <a:spcPct val="0"/>
              </a:spcAft>
              <a:buClrTx/>
              <a:buSzTx/>
              <a:buFontTx/>
              <a:buNone/>
            </a:pPr>
            <a:r>
              <a:rPr lang="en-US" sz="2400" b="1" dirty="0"/>
              <a:t>The online sales performance analysis give more insights on understanding sales, profits, and customer behavior is key to success. This analysis looks at sales performance by category, region, and time, highlighting profit trends, product returns, and state-wise data. The interactive dashboards make it easy to explore and uncover insights to improve strategies and boost customer satisfaction.</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Sales, Profit by Customer and Product Category</a:t>
            </a:r>
            <a:endParaRPr lang="en-US" sz="2800" b="1" dirty="0">
              <a:latin typeface="+mn-lt"/>
            </a:endParaRPr>
          </a:p>
        </p:txBody>
      </p:sp>
      <p:sp>
        <p:nvSpPr>
          <p:cNvPr id="13" name="TextBox 12"/>
          <p:cNvSpPr txBox="1"/>
          <p:nvPr/>
        </p:nvSpPr>
        <p:spPr>
          <a:xfrm>
            <a:off x="189272" y="1406246"/>
            <a:ext cx="3040946" cy="2542363"/>
          </a:xfrm>
          <a:prstGeom prst="rect">
            <a:avLst/>
          </a:prstGeom>
          <a:noFill/>
        </p:spPr>
        <p:txBody>
          <a:bodyPr wrap="square">
            <a:spAutoFit/>
          </a:bodyPr>
          <a:lstStyle/>
          <a:p>
            <a:pPr>
              <a:lnSpc>
                <a:spcPct val="150000"/>
              </a:lnSpc>
            </a:pPr>
            <a:r>
              <a:rPr lang="en-US" b="1" dirty="0"/>
              <a:t>Displays the relationship between sales and profit segmented by customer demographics and product categories, identifying </a:t>
            </a:r>
            <a:endParaRPr lang="en-US" b="1" dirty="0"/>
          </a:p>
          <a:p>
            <a:pPr>
              <a:lnSpc>
                <a:spcPct val="150000"/>
              </a:lnSpc>
            </a:pPr>
            <a:r>
              <a:rPr lang="en-US" b="1" dirty="0"/>
              <a:t>high-performing segments.</a:t>
            </a:r>
            <a:endParaRPr lang="en-US" b="1" dirty="0"/>
          </a:p>
        </p:txBody>
      </p:sp>
      <p:pic>
        <p:nvPicPr>
          <p:cNvPr id="7" name="Picture 6"/>
          <p:cNvPicPr>
            <a:picLocks noChangeAspect="1"/>
          </p:cNvPicPr>
          <p:nvPr/>
        </p:nvPicPr>
        <p:blipFill>
          <a:blip r:embed="rId1"/>
          <a:stretch>
            <a:fillRect/>
          </a:stretch>
        </p:blipFill>
        <p:spPr>
          <a:xfrm>
            <a:off x="3215860" y="1480929"/>
            <a:ext cx="8661401" cy="50490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Profit Distribution Across Categories and Shipping</a:t>
            </a:r>
            <a:endParaRPr lang="en-US" sz="2800" b="1" dirty="0">
              <a:latin typeface="+mn-lt"/>
            </a:endParaRPr>
          </a:p>
        </p:txBody>
      </p:sp>
      <p:sp>
        <p:nvSpPr>
          <p:cNvPr id="13" name="TextBox 12"/>
          <p:cNvSpPr txBox="1"/>
          <p:nvPr/>
        </p:nvSpPr>
        <p:spPr>
          <a:xfrm>
            <a:off x="189272" y="1406246"/>
            <a:ext cx="2951493" cy="2126864"/>
          </a:xfrm>
          <a:prstGeom prst="rect">
            <a:avLst/>
          </a:prstGeom>
          <a:noFill/>
        </p:spPr>
        <p:txBody>
          <a:bodyPr wrap="square">
            <a:spAutoFit/>
          </a:bodyPr>
          <a:lstStyle/>
          <a:p>
            <a:pPr>
              <a:lnSpc>
                <a:spcPct val="150000"/>
              </a:lnSpc>
            </a:pPr>
            <a:r>
              <a:rPr lang="en-US" b="1" dirty="0"/>
              <a:t>Analyzes more on how profit varies across product categories and shipping modes, uncovering key contributors to profitability.</a:t>
            </a:r>
            <a:endParaRPr lang="en-US" b="1" dirty="0"/>
          </a:p>
        </p:txBody>
      </p:sp>
      <p:pic>
        <p:nvPicPr>
          <p:cNvPr id="4" name="Picture 3"/>
          <p:cNvPicPr>
            <a:picLocks noChangeAspect="1"/>
          </p:cNvPicPr>
          <p:nvPr/>
        </p:nvPicPr>
        <p:blipFill>
          <a:blip r:embed="rId1"/>
          <a:stretch>
            <a:fillRect/>
          </a:stretch>
        </p:blipFill>
        <p:spPr>
          <a:xfrm>
            <a:off x="3275496" y="1699587"/>
            <a:ext cx="8658087" cy="48701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Monthly Trends</a:t>
            </a:r>
            <a:endParaRPr lang="en-US" sz="2800" b="1" dirty="0">
              <a:latin typeface="+mn-lt"/>
            </a:endParaRPr>
          </a:p>
        </p:txBody>
      </p:sp>
      <p:sp>
        <p:nvSpPr>
          <p:cNvPr id="13" name="TextBox 12"/>
          <p:cNvSpPr txBox="1"/>
          <p:nvPr/>
        </p:nvSpPr>
        <p:spPr>
          <a:xfrm>
            <a:off x="189272" y="1406246"/>
            <a:ext cx="2951493" cy="2126864"/>
          </a:xfrm>
          <a:prstGeom prst="rect">
            <a:avLst/>
          </a:prstGeom>
          <a:noFill/>
        </p:spPr>
        <p:txBody>
          <a:bodyPr wrap="square">
            <a:spAutoFit/>
          </a:bodyPr>
          <a:lstStyle/>
          <a:p>
            <a:pPr>
              <a:lnSpc>
                <a:spcPct val="150000"/>
              </a:lnSpc>
            </a:pPr>
            <a:r>
              <a:rPr lang="en-US" b="1" dirty="0"/>
              <a:t>Charts sales and profit trends month by month, offering insights into seasonal performance and growth patterns.</a:t>
            </a:r>
            <a:endParaRPr lang="en-US" b="1" dirty="0"/>
          </a:p>
        </p:txBody>
      </p:sp>
      <p:pic>
        <p:nvPicPr>
          <p:cNvPr id="5" name="Picture 4"/>
          <p:cNvPicPr>
            <a:picLocks noChangeAspect="1"/>
          </p:cNvPicPr>
          <p:nvPr/>
        </p:nvPicPr>
        <p:blipFill>
          <a:blip r:embed="rId1"/>
          <a:stretch>
            <a:fillRect/>
          </a:stretch>
        </p:blipFill>
        <p:spPr>
          <a:xfrm>
            <a:off x="2888659" y="1152939"/>
            <a:ext cx="9038297" cy="53534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State-Wise Profitability Analysis</a:t>
            </a:r>
            <a:endParaRPr lang="en-US" sz="2800" b="1" dirty="0">
              <a:latin typeface="+mn-lt"/>
            </a:endParaRPr>
          </a:p>
        </p:txBody>
      </p:sp>
      <p:sp>
        <p:nvSpPr>
          <p:cNvPr id="13" name="TextBox 12"/>
          <p:cNvSpPr txBox="1"/>
          <p:nvPr/>
        </p:nvSpPr>
        <p:spPr>
          <a:xfrm>
            <a:off x="189272" y="1406246"/>
            <a:ext cx="2951493" cy="2126864"/>
          </a:xfrm>
          <a:prstGeom prst="rect">
            <a:avLst/>
          </a:prstGeom>
          <a:noFill/>
        </p:spPr>
        <p:txBody>
          <a:bodyPr wrap="square">
            <a:spAutoFit/>
          </a:bodyPr>
          <a:lstStyle/>
          <a:p>
            <a:pPr>
              <a:lnSpc>
                <a:spcPct val="150000"/>
              </a:lnSpc>
            </a:pPr>
            <a:r>
              <a:rPr lang="en-US" b="1" dirty="0"/>
              <a:t>A geographic analysis showing profitability across states, helping identify regions of strong and weak performance.</a:t>
            </a:r>
            <a:endParaRPr lang="en-US" b="1" dirty="0"/>
          </a:p>
        </p:txBody>
      </p:sp>
      <p:pic>
        <p:nvPicPr>
          <p:cNvPr id="5" name="Picture 4"/>
          <p:cNvPicPr>
            <a:picLocks noChangeAspect="1"/>
          </p:cNvPicPr>
          <p:nvPr/>
        </p:nvPicPr>
        <p:blipFill>
          <a:blip r:embed="rId1"/>
          <a:stretch>
            <a:fillRect/>
          </a:stretch>
        </p:blipFill>
        <p:spPr>
          <a:xfrm>
            <a:off x="3211444" y="1689652"/>
            <a:ext cx="8685695" cy="48857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Returned Product Analysis by Sub-Category</a:t>
            </a:r>
            <a:endParaRPr lang="en-US" sz="2800" b="1" dirty="0">
              <a:latin typeface="+mn-lt"/>
            </a:endParaRPr>
          </a:p>
        </p:txBody>
      </p:sp>
      <p:sp>
        <p:nvSpPr>
          <p:cNvPr id="13" name="TextBox 12"/>
          <p:cNvSpPr txBox="1"/>
          <p:nvPr/>
        </p:nvSpPr>
        <p:spPr>
          <a:xfrm>
            <a:off x="189272" y="1406246"/>
            <a:ext cx="2951493" cy="2542363"/>
          </a:xfrm>
          <a:prstGeom prst="rect">
            <a:avLst/>
          </a:prstGeom>
          <a:noFill/>
        </p:spPr>
        <p:txBody>
          <a:bodyPr wrap="square">
            <a:spAutoFit/>
          </a:bodyPr>
          <a:lstStyle/>
          <a:p>
            <a:pPr>
              <a:lnSpc>
                <a:spcPct val="150000"/>
              </a:lnSpc>
            </a:pPr>
            <a:r>
              <a:rPr lang="en-US" b="1" dirty="0"/>
              <a:t>Identifies which </a:t>
            </a:r>
            <a:endParaRPr lang="en-US" b="1" dirty="0"/>
          </a:p>
          <a:p>
            <a:pPr>
              <a:lnSpc>
                <a:spcPct val="150000"/>
              </a:lnSpc>
            </a:pPr>
            <a:r>
              <a:rPr lang="en-US" b="1" dirty="0"/>
              <a:t>sub-categories have the highest return rates, </a:t>
            </a:r>
            <a:endParaRPr lang="en-US" b="1" dirty="0"/>
          </a:p>
          <a:p>
            <a:pPr>
              <a:lnSpc>
                <a:spcPct val="150000"/>
              </a:lnSpc>
            </a:pPr>
            <a:r>
              <a:rPr lang="en-US" b="1" dirty="0"/>
              <a:t>helping refine inventory and customer satisfaction strategies.</a:t>
            </a:r>
            <a:endParaRPr lang="en-US" b="1" dirty="0"/>
          </a:p>
        </p:txBody>
      </p:sp>
      <p:pic>
        <p:nvPicPr>
          <p:cNvPr id="7" name="Picture 6"/>
          <p:cNvPicPr>
            <a:picLocks noChangeAspect="1"/>
          </p:cNvPicPr>
          <p:nvPr/>
        </p:nvPicPr>
        <p:blipFill>
          <a:blip r:embed="rId1"/>
          <a:stretch>
            <a:fillRect/>
          </a:stretch>
        </p:blipFill>
        <p:spPr>
          <a:xfrm>
            <a:off x="3091072" y="1577213"/>
            <a:ext cx="8822635" cy="496273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Online Sales Dashboard with Filters</a:t>
            </a:r>
            <a:endParaRPr lang="en-US" sz="2800" b="1" dirty="0">
              <a:latin typeface="+mn-lt"/>
            </a:endParaRPr>
          </a:p>
        </p:txBody>
      </p:sp>
      <p:sp>
        <p:nvSpPr>
          <p:cNvPr id="13" name="TextBox 12"/>
          <p:cNvSpPr txBox="1"/>
          <p:nvPr/>
        </p:nvSpPr>
        <p:spPr>
          <a:xfrm>
            <a:off x="189272" y="1406246"/>
            <a:ext cx="2951493" cy="2542363"/>
          </a:xfrm>
          <a:prstGeom prst="rect">
            <a:avLst/>
          </a:prstGeom>
          <a:noFill/>
        </p:spPr>
        <p:txBody>
          <a:bodyPr wrap="square">
            <a:spAutoFit/>
          </a:bodyPr>
          <a:lstStyle/>
          <a:p>
            <a:pPr>
              <a:lnSpc>
                <a:spcPct val="150000"/>
              </a:lnSpc>
            </a:pPr>
            <a:r>
              <a:rPr lang="en-US" b="1" dirty="0"/>
              <a:t>A dynamic dashboard that enables users to filter data by product category, customer segment, time period, and region for deeper insights.</a:t>
            </a:r>
            <a:endParaRPr lang="en-US" b="1" dirty="0"/>
          </a:p>
        </p:txBody>
      </p:sp>
      <p:pic>
        <p:nvPicPr>
          <p:cNvPr id="4" name="Picture 3"/>
          <p:cNvPicPr>
            <a:picLocks noChangeAspect="1"/>
          </p:cNvPicPr>
          <p:nvPr/>
        </p:nvPicPr>
        <p:blipFill>
          <a:blip r:embed="rId1"/>
          <a:stretch>
            <a:fillRect/>
          </a:stretch>
        </p:blipFill>
        <p:spPr>
          <a:xfrm>
            <a:off x="2945299" y="1550505"/>
            <a:ext cx="8958469" cy="50391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Online Sales Dashboard with Filters</a:t>
            </a:r>
            <a:endParaRPr lang="en-US" sz="2800" b="1" dirty="0">
              <a:latin typeface="+mn-lt"/>
            </a:endParaRPr>
          </a:p>
        </p:txBody>
      </p:sp>
      <p:sp>
        <p:nvSpPr>
          <p:cNvPr id="13" name="TextBox 12"/>
          <p:cNvSpPr txBox="1"/>
          <p:nvPr/>
        </p:nvSpPr>
        <p:spPr>
          <a:xfrm>
            <a:off x="189272" y="1406246"/>
            <a:ext cx="2951493" cy="2542363"/>
          </a:xfrm>
          <a:prstGeom prst="rect">
            <a:avLst/>
          </a:prstGeom>
          <a:noFill/>
        </p:spPr>
        <p:txBody>
          <a:bodyPr wrap="square">
            <a:spAutoFit/>
          </a:bodyPr>
          <a:lstStyle/>
          <a:p>
            <a:pPr>
              <a:lnSpc>
                <a:spcPct val="150000"/>
              </a:lnSpc>
            </a:pPr>
            <a:r>
              <a:rPr lang="en-US" b="1" dirty="0"/>
              <a:t>A dynamic dashboard that enables users to filter data by product category, customer segment, time period, and region for deeper insights.</a:t>
            </a:r>
            <a:endParaRPr lang="en-US" b="1" dirty="0"/>
          </a:p>
        </p:txBody>
      </p:sp>
      <p:pic>
        <p:nvPicPr>
          <p:cNvPr id="5" name="Picture 4"/>
          <p:cNvPicPr>
            <a:picLocks noChangeAspect="1"/>
          </p:cNvPicPr>
          <p:nvPr/>
        </p:nvPicPr>
        <p:blipFill>
          <a:blip r:embed="rId1"/>
          <a:stretch>
            <a:fillRect/>
          </a:stretch>
        </p:blipFill>
        <p:spPr>
          <a:xfrm>
            <a:off x="3036956" y="1540566"/>
            <a:ext cx="8817113" cy="495962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88" y="256706"/>
            <a:ext cx="10990047" cy="883838"/>
          </a:xfrm>
        </p:spPr>
        <p:txBody>
          <a:bodyPr>
            <a:noAutofit/>
          </a:bodyPr>
          <a:lstStyle/>
          <a:p>
            <a:pPr>
              <a:lnSpc>
                <a:spcPct val="100000"/>
              </a:lnSpc>
            </a:pPr>
            <a:r>
              <a:rPr lang="en-US" sz="3000" b="1" dirty="0">
                <a:latin typeface="+mn-lt"/>
                <a:cs typeface="+mn-lt"/>
              </a:rPr>
              <a:t>Video Demo - </a:t>
            </a:r>
            <a:r>
              <a:rPr lang="en-US" altLang="en-US" sz="3000" b="1" dirty="0">
                <a:latin typeface="+mn-lt"/>
                <a:cs typeface="+mn-lt"/>
              </a:rPr>
              <a:t>Data-Driven Insights: </a:t>
            </a:r>
            <a:br>
              <a:rPr lang="en-US" altLang="en-US" sz="3000" b="1" dirty="0">
                <a:latin typeface="+mn-lt"/>
                <a:cs typeface="+mn-lt"/>
              </a:rPr>
            </a:br>
            <a:r>
              <a:rPr lang="en-US" altLang="en-US" sz="3000" b="1" dirty="0">
                <a:latin typeface="+mn-lt"/>
                <a:cs typeface="+mn-lt"/>
              </a:rPr>
              <a:t>COVID-19 Trends and Online Sales Performance Analysis</a:t>
            </a:r>
            <a:endParaRPr lang="en-US" altLang="en-US" sz="3000" b="1" dirty="0">
              <a:latin typeface="+mn-lt"/>
              <a:cs typeface="+mn-lt"/>
            </a:endParaRPr>
          </a:p>
        </p:txBody>
      </p:sp>
      <p:pic>
        <p:nvPicPr>
          <p:cNvPr id="3" name="Obiora Felix Ukwuani_8984289_Video_Final">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789471" y="1296733"/>
            <a:ext cx="8809704" cy="49554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5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bwMode="auto">
          <a:xfrm>
            <a:off x="842190" y="2274838"/>
            <a:ext cx="1050762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defTabSz="914400" rtl="0" eaLnBrk="0" fontAlgn="base" latinLnBrk="0" hangingPunct="0">
              <a:lnSpc>
                <a:spcPct val="100000"/>
              </a:lnSpc>
              <a:spcBef>
                <a:spcPct val="0"/>
              </a:spcBef>
              <a:spcAft>
                <a:spcPct val="0"/>
              </a:spcAft>
              <a:buClrTx/>
              <a:buSzTx/>
              <a:buFontTx/>
              <a:buNone/>
            </a:pPr>
            <a:r>
              <a:rPr kumimoji="0" lang="en-US" altLang="en-US" sz="4800" b="1" i="0" u="none" strike="noStrike" cap="none" normalizeH="0" baseline="0" dirty="0">
                <a:ln>
                  <a:noFill/>
                </a:ln>
                <a:solidFill>
                  <a:schemeClr val="tx1"/>
                </a:solidFill>
                <a:effectLst/>
                <a:latin typeface="Arial" panose="020B0604020202020204" pitchFamily="34" charset="0"/>
              </a:rPr>
              <a:t>Data-Driven Insights</a:t>
            </a:r>
            <a:br>
              <a:rPr kumimoji="0" lang="en-US" altLang="en-US" sz="4800" b="1" i="0" u="none" strike="noStrike" cap="none" normalizeH="0" baseline="0" dirty="0">
                <a:ln>
                  <a:noFill/>
                </a:ln>
                <a:solidFill>
                  <a:schemeClr val="tx1"/>
                </a:solidFill>
                <a:effectLst/>
                <a:latin typeface="Arial" panose="020B0604020202020204" pitchFamily="34" charset="0"/>
              </a:rPr>
            </a:br>
            <a:r>
              <a:rPr kumimoji="0" lang="en-US" altLang="en-US" sz="4800" b="1" i="0" u="none" strike="noStrike" cap="none" normalizeH="0" baseline="0" dirty="0">
                <a:ln>
                  <a:noFill/>
                </a:ln>
                <a:solidFill>
                  <a:schemeClr val="tx1"/>
                </a:solidFill>
                <a:effectLst/>
                <a:latin typeface="Arial" panose="020B0604020202020204" pitchFamily="34" charset="0"/>
              </a:rPr>
              <a:t>COVID-19 Trends; </a:t>
            </a:r>
            <a:br>
              <a:rPr kumimoji="0" lang="en-US" altLang="en-US" sz="4800" b="1" i="0" u="none" strike="noStrike" cap="none" normalizeH="0" baseline="0" dirty="0">
                <a:ln>
                  <a:noFill/>
                </a:ln>
                <a:solidFill>
                  <a:schemeClr val="tx1"/>
                </a:solidFill>
                <a:effectLst/>
                <a:latin typeface="Arial" panose="020B0604020202020204" pitchFamily="34" charset="0"/>
              </a:rPr>
            </a:br>
            <a:r>
              <a:rPr kumimoji="0" lang="en-US" altLang="en-US" sz="4800" b="1" i="0" u="none" strike="noStrike" cap="none" normalizeH="0" baseline="0" dirty="0">
                <a:ln>
                  <a:noFill/>
                </a:ln>
                <a:solidFill>
                  <a:schemeClr val="tx1"/>
                </a:solidFill>
                <a:effectLst/>
                <a:latin typeface="Arial" panose="020B0604020202020204" pitchFamily="34" charset="0"/>
              </a:rPr>
              <a:t>Online Sales Performance Analysis</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Grp="1" noChangeArrowheads="1"/>
          </p:cNvSpPr>
          <p:nvPr>
            <p:ph type="title"/>
          </p:nvPr>
        </p:nvSpPr>
        <p:spPr bwMode="auto">
          <a:xfrm>
            <a:off x="660952" y="1683678"/>
            <a:ext cx="1087009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lang="en-US" altLang="en-US" sz="3200" b="1" dirty="0"/>
              <a:t>COVID-19 Analysis: </a:t>
            </a:r>
            <a:br>
              <a:rPr lang="en-US" altLang="en-US" sz="3200" dirty="0"/>
            </a:br>
            <a:r>
              <a:rPr lang="en-US" altLang="en-US" sz="2800" dirty="0"/>
              <a:t>Countries and continents with the highest cases and deaths revealed the </a:t>
            </a:r>
            <a:br>
              <a:rPr lang="en-US" altLang="en-US" sz="2800" dirty="0"/>
            </a:br>
            <a:r>
              <a:rPr lang="en-US" altLang="en-US" sz="2800" dirty="0"/>
              <a:t>pandemic's uneven global impact. </a:t>
            </a:r>
            <a:br>
              <a:rPr lang="en-US" altLang="en-US" sz="2800" dirty="0"/>
            </a:br>
            <a:r>
              <a:rPr lang="en-US" altLang="en-US" sz="2800" dirty="0"/>
              <a:t>Reliable data sources are crucial for accurate tracking. </a:t>
            </a:r>
            <a:br>
              <a:rPr lang="en-US" altLang="en-US" sz="2800" dirty="0"/>
            </a:br>
            <a:endParaRPr lang="en-US" altLang="en-US" sz="3200" dirty="0"/>
          </a:p>
          <a:p>
            <a:pPr marL="0" marR="0" lvl="0" indent="0" algn="l" defTabSz="914400" rtl="0" eaLnBrk="0" fontAlgn="base" latinLnBrk="0" hangingPunct="0">
              <a:lnSpc>
                <a:spcPct val="100000"/>
              </a:lnSpc>
              <a:spcBef>
                <a:spcPct val="0"/>
              </a:spcBef>
              <a:spcAft>
                <a:spcPct val="0"/>
              </a:spcAft>
              <a:buClrTx/>
              <a:buSzTx/>
            </a:pPr>
            <a:r>
              <a:rPr lang="en-US" altLang="en-US" sz="3200" b="1" dirty="0"/>
              <a:t>Online Sales Analysis: </a:t>
            </a:r>
            <a:br>
              <a:rPr lang="en-US" altLang="en-US" sz="3200" dirty="0"/>
            </a:br>
            <a:r>
              <a:rPr lang="en-US" altLang="en-US" sz="2800" dirty="0"/>
              <a:t>Profitability varies significantly by category, region, and shipping mode. </a:t>
            </a:r>
            <a:br>
              <a:rPr lang="en-US" altLang="en-US" sz="2800" dirty="0"/>
            </a:br>
            <a:r>
              <a:rPr lang="en-US" altLang="en-US" sz="2800" dirty="0"/>
              <a:t>Seasonal trends and high-return subcategories highlight areas for improvement. </a:t>
            </a:r>
            <a:endParaRPr lang="en-US" altLang="en-US" sz="3200" dirty="0"/>
          </a:p>
        </p:txBody>
      </p:sp>
      <p:sp>
        <p:nvSpPr>
          <p:cNvPr id="8" name="TextBox 7"/>
          <p:cNvSpPr txBox="1"/>
          <p:nvPr/>
        </p:nvSpPr>
        <p:spPr>
          <a:xfrm>
            <a:off x="3047172" y="387921"/>
            <a:ext cx="6097656" cy="707886"/>
          </a:xfrm>
          <a:prstGeom prst="rect">
            <a:avLst/>
          </a:prstGeom>
          <a:noFill/>
        </p:spPr>
        <p:txBody>
          <a:bodyPr wrap="square">
            <a:spAutoFit/>
          </a:bodyPr>
          <a:lstStyle/>
          <a:p>
            <a:pPr algn="ctr"/>
            <a:r>
              <a:rPr lang="en-US" altLang="en-US" sz="4000" dirty="0"/>
              <a:t>General Insights</a:t>
            </a:r>
            <a:endParaRPr lang="en-US" sz="4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8129"/>
            <a:ext cx="10515600" cy="4562061"/>
          </a:xfrm>
        </p:spPr>
        <p:txBody>
          <a:bodyPr>
            <a:normAutofit/>
          </a:bodyPr>
          <a:lstStyle/>
          <a:p>
            <a:pPr marL="0" marR="0" lvl="0" indent="0" defTabSz="914400" rtl="0" eaLnBrk="0" fontAlgn="base" latinLnBrk="0" hangingPunct="0">
              <a:lnSpc>
                <a:spcPct val="100000"/>
              </a:lnSpc>
              <a:spcBef>
                <a:spcPct val="0"/>
              </a:spcBef>
              <a:spcAft>
                <a:spcPct val="0"/>
              </a:spcAft>
            </a:pPr>
            <a:r>
              <a:rPr lang="en-US" altLang="en-US" sz="3600" b="1" dirty="0"/>
              <a:t>COVID-19: </a:t>
            </a:r>
            <a:br>
              <a:rPr lang="en-US" altLang="en-US" sz="3200" dirty="0"/>
            </a:br>
            <a:r>
              <a:rPr lang="en-US" altLang="en-US" sz="3200" dirty="0"/>
              <a:t>Focus resources on hardest-hit regions and improve data reporting for better decision-making. </a:t>
            </a:r>
            <a:br>
              <a:rPr lang="en-US" altLang="en-US" sz="3200" dirty="0"/>
            </a:br>
            <a:br>
              <a:rPr lang="en-US" altLang="en-US" sz="3200" dirty="0"/>
            </a:br>
            <a:r>
              <a:rPr lang="en-US" altLang="en-US" sz="3600" b="1" dirty="0"/>
              <a:t>Online Sales: </a:t>
            </a:r>
            <a:br>
              <a:rPr lang="en-US" altLang="en-US" sz="3200" dirty="0"/>
            </a:br>
            <a:r>
              <a:rPr lang="en-US" altLang="en-US" sz="3200" dirty="0"/>
              <a:t>Optimize high-performing categories, address return issues, </a:t>
            </a:r>
            <a:br>
              <a:rPr lang="en-US" altLang="en-US" sz="3200" dirty="0"/>
            </a:br>
            <a:r>
              <a:rPr lang="en-US" altLang="en-US" sz="3200" dirty="0"/>
              <a:t>and target underperforming regions to maximize profitability. </a:t>
            </a:r>
            <a:endParaRPr lang="en-US" sz="3200" dirty="0"/>
          </a:p>
        </p:txBody>
      </p:sp>
      <p:sp>
        <p:nvSpPr>
          <p:cNvPr id="5" name="TextBox 4"/>
          <p:cNvSpPr txBox="1"/>
          <p:nvPr/>
        </p:nvSpPr>
        <p:spPr>
          <a:xfrm>
            <a:off x="3047172" y="958335"/>
            <a:ext cx="6097656" cy="707886"/>
          </a:xfrm>
          <a:prstGeom prst="rect">
            <a:avLst/>
          </a:prstGeom>
          <a:noFill/>
        </p:spPr>
        <p:txBody>
          <a:bodyPr wrap="square">
            <a:spAutoFit/>
          </a:bodyPr>
          <a:lstStyle/>
          <a:p>
            <a:pPr algn="ctr"/>
            <a:r>
              <a:rPr lang="en-US" altLang="en-US" sz="4000" dirty="0"/>
              <a:t>Recommendations</a:t>
            </a:r>
            <a:endParaRPr lang="en-US" sz="4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88304"/>
            <a:ext cx="10515600" cy="3293026"/>
          </a:xfrm>
        </p:spPr>
        <p:txBody>
          <a:bodyPr>
            <a:normAutofit/>
          </a:bodyPr>
          <a:lstStyle/>
          <a:p>
            <a:pPr marL="0" marR="0" lvl="0" indent="0" algn="ctr" defTabSz="914400" rtl="0" eaLnBrk="0" fontAlgn="base" latinLnBrk="0" hangingPunct="0">
              <a:lnSpc>
                <a:spcPct val="100000"/>
              </a:lnSpc>
              <a:spcBef>
                <a:spcPct val="0"/>
              </a:spcBef>
              <a:spcAft>
                <a:spcPct val="0"/>
              </a:spcAft>
              <a:buClrTx/>
              <a:buSzTx/>
              <a:buFontTx/>
              <a:buNone/>
            </a:pPr>
            <a:r>
              <a:rPr lang="en-US" altLang="en-US" sz="3200" b="1" dirty="0"/>
              <a:t>Conclusions</a:t>
            </a:r>
            <a:endParaRPr lang="en-US" altLang="en-US" sz="3200" b="1" dirty="0"/>
          </a:p>
          <a:p>
            <a:pPr marL="0" marR="0" lvl="0" indent="0" algn="ctr" defTabSz="914400" rtl="0" eaLnBrk="0" fontAlgn="base" latinLnBrk="0" hangingPunct="0">
              <a:lnSpc>
                <a:spcPct val="100000"/>
              </a:lnSpc>
              <a:spcBef>
                <a:spcPct val="0"/>
              </a:spcBef>
              <a:spcAft>
                <a:spcPct val="0"/>
              </a:spcAft>
              <a:buClrTx/>
              <a:buSzTx/>
              <a:buFontTx/>
              <a:buNone/>
            </a:pPr>
            <a:r>
              <a:rPr lang="en-US" altLang="en-US" sz="3200" b="1" dirty="0"/>
              <a:t>The analyses provide actionable insights into global health challenges and online sales performance. By leveraging these findings, stakeholders can enhance strategies, improve resource allocation, and make data-driven decisions for better outcomes.</a:t>
            </a:r>
            <a:endParaRPr lang="en-US" sz="3200" b="1" dirty="0"/>
          </a:p>
          <a:p>
            <a:pPr marL="0" indent="0" algn="ctr">
              <a:buNone/>
            </a:pPr>
            <a:endParaRPr lang="en-US" sz="32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8864" y="483927"/>
            <a:ext cx="9714271" cy="584775"/>
          </a:xfrm>
          <a:prstGeom prst="rect">
            <a:avLst/>
          </a:prstGeom>
          <a:noFill/>
        </p:spPr>
        <p:txBody>
          <a:bodyPr wrap="square">
            <a:spAutoFit/>
          </a:bodyPr>
          <a:lstStyle/>
          <a:p>
            <a:pPr algn="ctr"/>
            <a:r>
              <a:rPr lang="en-US" sz="3200" b="1" dirty="0"/>
              <a:t>Tracking the Pandemic Across Continents and Time</a:t>
            </a:r>
            <a:endParaRPr lang="en-US" sz="3200" b="1" dirty="0"/>
          </a:p>
        </p:txBody>
      </p:sp>
      <p:sp>
        <p:nvSpPr>
          <p:cNvPr id="5" name="Rectangle 1"/>
          <p:cNvSpPr>
            <a:spLocks noChangeArrowheads="1"/>
          </p:cNvSpPr>
          <p:nvPr/>
        </p:nvSpPr>
        <p:spPr bwMode="auto">
          <a:xfrm>
            <a:off x="1120877" y="1921114"/>
            <a:ext cx="9876600" cy="326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50000"/>
              </a:lnSpc>
              <a:spcBef>
                <a:spcPct val="0"/>
              </a:spcBef>
              <a:spcAft>
                <a:spcPct val="0"/>
              </a:spcAft>
              <a:buClrTx/>
              <a:buSzTx/>
              <a:buFontTx/>
              <a:buNone/>
            </a:pPr>
            <a:r>
              <a:rPr kumimoji="0" lang="en-US" altLang="en-US" sz="2000" b="1" i="0" u="none" strike="noStrike" cap="none" normalizeH="0" baseline="0" dirty="0">
                <a:ln>
                  <a:noFill/>
                </a:ln>
                <a:solidFill>
                  <a:schemeClr val="tx1"/>
                </a:solidFill>
                <a:effectLst/>
                <a:latin typeface="Arial" panose="020B0604020202020204" pitchFamily="34" charset="0"/>
              </a:rPr>
              <a:t>The COVID-19 pandemic greatly affected global health and economies, with varying impacts across countries and regions. </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pPr>
            <a:r>
              <a:rPr kumimoji="0" lang="en-US" altLang="en-US" sz="2000" b="1" i="0" u="none" strike="noStrike" cap="none" normalizeH="0" baseline="0" dirty="0">
                <a:ln>
                  <a:noFill/>
                </a:ln>
                <a:solidFill>
                  <a:schemeClr val="tx1"/>
                </a:solidFill>
                <a:effectLst/>
                <a:latin typeface="Arial" panose="020B0604020202020204" pitchFamily="34" charset="0"/>
              </a:rPr>
              <a:t>This analysis explores key trends such as positive cases, death counts, and the reliability of data sources. </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50000"/>
              </a:lnSpc>
              <a:spcBef>
                <a:spcPct val="0"/>
              </a:spcBef>
              <a:spcAft>
                <a:spcPct val="0"/>
              </a:spcAft>
              <a:buClrTx/>
              <a:buSzTx/>
              <a:buFontTx/>
              <a:buNone/>
            </a:pPr>
            <a:r>
              <a:rPr kumimoji="0" lang="en-US" altLang="en-US" sz="2000" b="1" i="0" u="none" strike="noStrike" cap="none" normalizeH="0" baseline="0" dirty="0">
                <a:ln>
                  <a:noFill/>
                </a:ln>
                <a:solidFill>
                  <a:schemeClr val="tx1"/>
                </a:solidFill>
                <a:effectLst/>
                <a:latin typeface="Arial" panose="020B0604020202020204" pitchFamily="34" charset="0"/>
              </a:rPr>
              <a:t>Using interactive dashboards and visualizations, it provides a clear view of how the pandemic progressed and</a:t>
            </a:r>
            <a:r>
              <a:rPr lang="en-US" altLang="en-US" sz="2000" b="1" dirty="0">
                <a:latin typeface="Arial" panose="020B0604020202020204" pitchFamily="34" charset="0"/>
              </a:rPr>
              <a:t> </a:t>
            </a:r>
            <a:r>
              <a:rPr kumimoji="0" lang="en-US" altLang="en-US" sz="2000" b="1" i="0" u="none" strike="noStrike" cap="none" normalizeH="0" baseline="0" dirty="0">
                <a:ln>
                  <a:noFill/>
                </a:ln>
                <a:solidFill>
                  <a:schemeClr val="tx1"/>
                </a:solidFill>
                <a:effectLst/>
                <a:latin typeface="Arial" panose="020B0604020202020204" pitchFamily="34" charset="0"/>
              </a:rPr>
              <a:t>its impact worldwide, supporting informed decision-making.</a:t>
            </a:r>
            <a:endParaRPr kumimoji="0" lang="en-US" altLang="en-US" sz="20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2" y="414283"/>
            <a:ext cx="7755194" cy="637765"/>
          </a:xfrm>
        </p:spPr>
        <p:txBody>
          <a:bodyPr>
            <a:normAutofit/>
          </a:bodyPr>
          <a:lstStyle/>
          <a:p>
            <a:r>
              <a:rPr lang="en-US" sz="2800" b="1" dirty="0">
                <a:latin typeface="+mn-lt"/>
              </a:rPr>
              <a:t>Top 10 Death and Positive Cases by Country</a:t>
            </a:r>
            <a:endParaRPr lang="en-US" sz="2800" b="1" dirty="0">
              <a:latin typeface="+mn-lt"/>
            </a:endParaRPr>
          </a:p>
        </p:txBody>
      </p:sp>
      <p:sp>
        <p:nvSpPr>
          <p:cNvPr id="3" name="Content Placeholder 2"/>
          <p:cNvSpPr>
            <a:spLocks noGrp="1"/>
          </p:cNvSpPr>
          <p:nvPr>
            <p:ph idx="1"/>
          </p:nvPr>
        </p:nvSpPr>
        <p:spPr>
          <a:xfrm>
            <a:off x="189271" y="1101211"/>
            <a:ext cx="3084871" cy="2713705"/>
          </a:xfrm>
        </p:spPr>
        <p:txBody>
          <a:bodyPr>
            <a:noAutofit/>
          </a:bodyPr>
          <a:lstStyle/>
          <a:p>
            <a:pPr marL="0" indent="0">
              <a:lnSpc>
                <a:spcPct val="160000"/>
              </a:lnSpc>
              <a:buNone/>
            </a:pPr>
            <a:r>
              <a:rPr lang="en-US" sz="1800" b="1" dirty="0"/>
              <a:t>This visualization highlights the countries with the highest death and positive case counts, emphasizing global hotspots/hardest hits areas during the pandemic.</a:t>
            </a:r>
            <a:endParaRPr lang="en-US" sz="1800" b="1" dirty="0"/>
          </a:p>
        </p:txBody>
      </p:sp>
      <p:pic>
        <p:nvPicPr>
          <p:cNvPr id="5" name="Picture 4"/>
          <p:cNvPicPr>
            <a:picLocks noChangeAspect="1"/>
          </p:cNvPicPr>
          <p:nvPr/>
        </p:nvPicPr>
        <p:blipFill>
          <a:blip r:embed="rId1"/>
          <a:stretch>
            <a:fillRect/>
          </a:stretch>
        </p:blipFill>
        <p:spPr>
          <a:xfrm>
            <a:off x="3556822" y="1847132"/>
            <a:ext cx="8259097" cy="46457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Continent with More Positive and Death Cases (Vice Versa)</a:t>
            </a:r>
            <a:endParaRPr lang="en-US" sz="2800" b="1" dirty="0">
              <a:latin typeface="+mn-lt"/>
            </a:endParaRPr>
          </a:p>
        </p:txBody>
      </p:sp>
      <p:sp>
        <p:nvSpPr>
          <p:cNvPr id="3" name="Content Placeholder 2"/>
          <p:cNvSpPr>
            <a:spLocks noGrp="1"/>
          </p:cNvSpPr>
          <p:nvPr>
            <p:ph idx="1"/>
          </p:nvPr>
        </p:nvSpPr>
        <p:spPr>
          <a:xfrm>
            <a:off x="189271" y="1484669"/>
            <a:ext cx="3084871" cy="2713705"/>
          </a:xfrm>
        </p:spPr>
        <p:txBody>
          <a:bodyPr>
            <a:noAutofit/>
          </a:bodyPr>
          <a:lstStyle/>
          <a:p>
            <a:pPr marL="0" indent="0">
              <a:lnSpc>
                <a:spcPct val="160000"/>
              </a:lnSpc>
              <a:buNone/>
            </a:pPr>
            <a:r>
              <a:rPr lang="en-US" sz="1800" b="1" dirty="0"/>
              <a:t>A comparative analysis showing which continents experienced the most positive cases and deaths, offering insights into regional severity</a:t>
            </a:r>
            <a:endParaRPr lang="en-US" sz="1800" b="1" dirty="0"/>
          </a:p>
        </p:txBody>
      </p:sp>
      <p:pic>
        <p:nvPicPr>
          <p:cNvPr id="6" name="Picture 5"/>
          <p:cNvPicPr>
            <a:picLocks noChangeAspect="1"/>
          </p:cNvPicPr>
          <p:nvPr/>
        </p:nvPicPr>
        <p:blipFill>
          <a:blip r:embed="rId1"/>
          <a:stretch>
            <a:fillRect/>
          </a:stretch>
        </p:blipFill>
        <p:spPr>
          <a:xfrm>
            <a:off x="3274142" y="1671484"/>
            <a:ext cx="8641279" cy="49259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3200" b="1" dirty="0">
                <a:latin typeface="+mn-lt"/>
              </a:rPr>
              <a:t>Data Source by Report Date</a:t>
            </a:r>
            <a:endParaRPr lang="en-US" sz="3200" b="1" dirty="0">
              <a:latin typeface="+mn-lt"/>
            </a:endParaRPr>
          </a:p>
        </p:txBody>
      </p:sp>
      <p:sp>
        <p:nvSpPr>
          <p:cNvPr id="3" name="Content Placeholder 2"/>
          <p:cNvSpPr>
            <a:spLocks noGrp="1"/>
          </p:cNvSpPr>
          <p:nvPr>
            <p:ph idx="1"/>
          </p:nvPr>
        </p:nvSpPr>
        <p:spPr>
          <a:xfrm>
            <a:off x="189271" y="1484670"/>
            <a:ext cx="3084871" cy="2481044"/>
          </a:xfrm>
        </p:spPr>
        <p:txBody>
          <a:bodyPr>
            <a:noAutofit/>
          </a:bodyPr>
          <a:lstStyle/>
          <a:p>
            <a:pPr marL="0" indent="0">
              <a:lnSpc>
                <a:spcPct val="160000"/>
              </a:lnSpc>
              <a:buNone/>
            </a:pPr>
            <a:r>
              <a:rPr lang="en-US" sz="1800" b="1" dirty="0"/>
              <a:t>Tracks the contribution of various data sources over time, providing transparency and identifying trends in reported figures.</a:t>
            </a:r>
            <a:endParaRPr lang="en-US" sz="1800" b="1" dirty="0"/>
          </a:p>
        </p:txBody>
      </p:sp>
      <p:pic>
        <p:nvPicPr>
          <p:cNvPr id="5" name="Picture 4"/>
          <p:cNvPicPr>
            <a:picLocks noChangeAspect="1"/>
          </p:cNvPicPr>
          <p:nvPr/>
        </p:nvPicPr>
        <p:blipFill>
          <a:blip r:embed="rId1"/>
          <a:stretch>
            <a:fillRect/>
          </a:stretch>
        </p:blipFill>
        <p:spPr>
          <a:xfrm>
            <a:off x="3215861" y="1769166"/>
            <a:ext cx="8691218" cy="48888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Covid Activity by Country and Continent</a:t>
            </a:r>
            <a:endParaRPr lang="en-US" sz="2800" b="1" dirty="0">
              <a:latin typeface="+mn-lt"/>
            </a:endParaRPr>
          </a:p>
        </p:txBody>
      </p:sp>
      <p:pic>
        <p:nvPicPr>
          <p:cNvPr id="6" name="Picture 5"/>
          <p:cNvPicPr>
            <a:picLocks noChangeAspect="1"/>
          </p:cNvPicPr>
          <p:nvPr/>
        </p:nvPicPr>
        <p:blipFill>
          <a:blip r:embed="rId1"/>
          <a:stretch>
            <a:fillRect/>
          </a:stretch>
        </p:blipFill>
        <p:spPr>
          <a:xfrm>
            <a:off x="3508512" y="1639957"/>
            <a:ext cx="8398565" cy="4878871"/>
          </a:xfrm>
          <a:prstGeom prst="rect">
            <a:avLst/>
          </a:prstGeom>
        </p:spPr>
      </p:pic>
      <p:sp>
        <p:nvSpPr>
          <p:cNvPr id="13" name="TextBox 12"/>
          <p:cNvSpPr txBox="1"/>
          <p:nvPr/>
        </p:nvSpPr>
        <p:spPr>
          <a:xfrm>
            <a:off x="189271" y="1406246"/>
            <a:ext cx="3219851" cy="2126864"/>
          </a:xfrm>
          <a:prstGeom prst="rect">
            <a:avLst/>
          </a:prstGeom>
          <a:noFill/>
        </p:spPr>
        <p:txBody>
          <a:bodyPr wrap="square">
            <a:spAutoFit/>
          </a:bodyPr>
          <a:lstStyle/>
          <a:p>
            <a:pPr>
              <a:lnSpc>
                <a:spcPct val="150000"/>
              </a:lnSpc>
            </a:pPr>
            <a:r>
              <a:rPr lang="en-US" b="1" dirty="0"/>
              <a:t>An overview of COVID-19 activity grouped by country and continent, showcasing geographical patterns of the pandemic</a:t>
            </a:r>
            <a:endParaRPr 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Comparison Between COVID Data Sources</a:t>
            </a:r>
            <a:endParaRPr lang="en-US" sz="2800" b="1" dirty="0">
              <a:latin typeface="+mn-lt"/>
            </a:endParaRPr>
          </a:p>
        </p:txBody>
      </p:sp>
      <p:sp>
        <p:nvSpPr>
          <p:cNvPr id="13" name="TextBox 12"/>
          <p:cNvSpPr txBox="1"/>
          <p:nvPr/>
        </p:nvSpPr>
        <p:spPr>
          <a:xfrm>
            <a:off x="189271" y="1406246"/>
            <a:ext cx="3219851" cy="2126864"/>
          </a:xfrm>
          <a:prstGeom prst="rect">
            <a:avLst/>
          </a:prstGeom>
          <a:noFill/>
        </p:spPr>
        <p:txBody>
          <a:bodyPr wrap="square">
            <a:spAutoFit/>
          </a:bodyPr>
          <a:lstStyle/>
          <a:p>
            <a:pPr>
              <a:lnSpc>
                <a:spcPct val="150000"/>
              </a:lnSpc>
            </a:pPr>
            <a:r>
              <a:rPr lang="en-US" b="1" dirty="0"/>
              <a:t>Examines discrepancies or consistencies among different data sources, ensuring reliability and uncovering variations in reporting.</a:t>
            </a:r>
            <a:endParaRPr lang="en-US" b="1" dirty="0"/>
          </a:p>
        </p:txBody>
      </p:sp>
      <p:pic>
        <p:nvPicPr>
          <p:cNvPr id="4" name="Picture 3"/>
          <p:cNvPicPr>
            <a:picLocks noChangeAspect="1"/>
          </p:cNvPicPr>
          <p:nvPr/>
        </p:nvPicPr>
        <p:blipFill>
          <a:blip r:embed="rId1"/>
          <a:stretch>
            <a:fillRect/>
          </a:stretch>
        </p:blipFill>
        <p:spPr>
          <a:xfrm>
            <a:off x="3319670" y="1539319"/>
            <a:ext cx="8567530" cy="49906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71" y="414283"/>
            <a:ext cx="9230031" cy="637765"/>
          </a:xfrm>
        </p:spPr>
        <p:txBody>
          <a:bodyPr>
            <a:noAutofit/>
          </a:bodyPr>
          <a:lstStyle/>
          <a:p>
            <a:r>
              <a:rPr lang="en-US" sz="2800" b="1" dirty="0">
                <a:latin typeface="+mn-lt"/>
              </a:rPr>
              <a:t>Covid Activity Dashboard with Filters</a:t>
            </a:r>
            <a:endParaRPr lang="en-US" sz="2800" b="1" dirty="0">
              <a:latin typeface="+mn-lt"/>
            </a:endParaRPr>
          </a:p>
        </p:txBody>
      </p:sp>
      <p:sp>
        <p:nvSpPr>
          <p:cNvPr id="13" name="TextBox 12"/>
          <p:cNvSpPr txBox="1"/>
          <p:nvPr/>
        </p:nvSpPr>
        <p:spPr>
          <a:xfrm>
            <a:off x="189272" y="1406246"/>
            <a:ext cx="3021068" cy="2542363"/>
          </a:xfrm>
          <a:prstGeom prst="rect">
            <a:avLst/>
          </a:prstGeom>
          <a:noFill/>
        </p:spPr>
        <p:txBody>
          <a:bodyPr wrap="square">
            <a:spAutoFit/>
          </a:bodyPr>
          <a:lstStyle/>
          <a:p>
            <a:pPr>
              <a:lnSpc>
                <a:spcPct val="150000"/>
              </a:lnSpc>
            </a:pPr>
            <a:r>
              <a:rPr lang="en-US" b="1" dirty="0"/>
              <a:t>An interactive dashboard that allows stakeholders to explore COVID-19 data dynamically using filters like date range, continent, and country.</a:t>
            </a:r>
            <a:endParaRPr lang="en-US" b="1" dirty="0"/>
          </a:p>
        </p:txBody>
      </p:sp>
      <p:pic>
        <p:nvPicPr>
          <p:cNvPr id="5" name="Picture 4"/>
          <p:cNvPicPr>
            <a:picLocks noChangeAspect="1"/>
          </p:cNvPicPr>
          <p:nvPr/>
        </p:nvPicPr>
        <p:blipFill>
          <a:blip r:embed="rId1"/>
          <a:stretch>
            <a:fillRect/>
          </a:stretch>
        </p:blipFill>
        <p:spPr>
          <a:xfrm>
            <a:off x="3538331" y="1623186"/>
            <a:ext cx="8405193" cy="49962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4405</Words>
  <Application>WPS Presentation</Application>
  <PresentationFormat>Widescreen</PresentationFormat>
  <Paragraphs>92</Paragraphs>
  <Slides>22</Slides>
  <Notes>0</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22</vt:i4>
      </vt:variant>
    </vt:vector>
  </HeadingPairs>
  <TitlesOfParts>
    <vt:vector size="35" baseType="lpstr">
      <vt:lpstr>Arial</vt:lpstr>
      <vt:lpstr>SimSun</vt:lpstr>
      <vt:lpstr>Wingdings</vt:lpstr>
      <vt:lpstr>Trebuchet MS</vt:lpstr>
      <vt:lpstr>Inter</vt:lpstr>
      <vt:lpstr>Humanity</vt:lpstr>
      <vt:lpstr>Microsoft YaHei</vt:lpstr>
      <vt:lpstr>Arial Unicode MS</vt:lpstr>
      <vt:lpstr>Calibri Light</vt:lpstr>
      <vt:lpstr>Calibri</vt:lpstr>
      <vt:lpstr> Arangona</vt:lpstr>
      <vt:lpstr>Office Theme</vt:lpstr>
      <vt:lpstr>1_Office Theme</vt:lpstr>
      <vt:lpstr>PROG 8460 Final Exam</vt:lpstr>
      <vt:lpstr>Data-Driven Insights COVID-19 Trends;  Online Sales Performance Analysis</vt:lpstr>
      <vt:lpstr>PowerPoint 演示文稿</vt:lpstr>
      <vt:lpstr>Top 10 Death and Positive Cases by Country</vt:lpstr>
      <vt:lpstr>Continent with More Positive and Death Cases (Vice Versa)</vt:lpstr>
      <vt:lpstr>Data Source by Report Date</vt:lpstr>
      <vt:lpstr>Covid Activity by Country and Continent</vt:lpstr>
      <vt:lpstr>Comparison Between COVID Data Sources</vt:lpstr>
      <vt:lpstr>Covid Activity Dashboard with Filters</vt:lpstr>
      <vt:lpstr>Covid Activity Dashboard with Filters</vt:lpstr>
      <vt:lpstr>PowerPoint 演示文稿</vt:lpstr>
      <vt:lpstr>Sales, Profit by Customer and Product Category</vt:lpstr>
      <vt:lpstr>Profit Distribution Across Categories and Shipping</vt:lpstr>
      <vt:lpstr>Monthly Trends</vt:lpstr>
      <vt:lpstr>State-Wise Profitability Analysis</vt:lpstr>
      <vt:lpstr>Returned Product Analysis by Sub-Category</vt:lpstr>
      <vt:lpstr>Online Sales Dashboard with Filters</vt:lpstr>
      <vt:lpstr>Online Sales Dashboard with Filters</vt:lpstr>
      <vt:lpstr>Video Demo - Data-Driven Insights:  COVID-19 Trends and Online Sales Performance Analysis</vt:lpstr>
      <vt:lpstr>Online Sales Analysis:  Profitability varies significantly by category, region, and shipping mode.  Seasonal trends and high-return subcategories highlight areas for improvement. </vt:lpstr>
      <vt:lpstr>COVID-19:  Focus resources on hardest-hit regions and improve data reporting for better decision-making.   Online Sales:  Optimize high-performing categories, address return issues,  and target underperforming regions to maximize profitability.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obiora ukwuani</dc:creator>
  <cp:lastModifiedBy>obiora ukwuani</cp:lastModifiedBy>
  <cp:revision>7</cp:revision>
  <dcterms:created xsi:type="dcterms:W3CDTF">2024-12-10T04:23:00Z</dcterms:created>
  <dcterms:modified xsi:type="dcterms:W3CDTF">2025-01-11T03:08:57Z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BA1A45F0527B43A79CE19DC57D560B21_12</vt:lpwstr>
  </property>
  <property fmtid="{D5CDD505-2E9C-101B-9397-08002B2CF9AE}" pid="3" name="KSOProductBuildVer">
    <vt:lpwstr>1033-12.2.0.19307</vt:lpwstr>
  </property>
</Properties>
</file>